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2" r:id="rId16"/>
    <p:sldId id="273" r:id="rId17"/>
    <p:sldId id="274" r:id="rId18"/>
    <p:sldId id="275" r:id="rId19"/>
    <p:sldId id="276" r:id="rId20"/>
    <p:sldId id="277" r:id="rId21"/>
    <p:sldId id="278" r:id="rId22"/>
    <p:sldId id="279" r:id="rId23"/>
    <p:sldId id="280" r:id="rId24"/>
    <p:sldId id="286" r:id="rId25"/>
    <p:sldId id="287" r:id="rId26"/>
    <p:sldId id="281" r:id="rId27"/>
    <p:sldId id="282" r:id="rId28"/>
    <p:sldId id="283" r:id="rId29"/>
    <p:sldId id="284"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C263007F-7F2B-4611-9165-940CAA0E3A5D}">
          <p14:sldIdLst>
            <p14:sldId id="256"/>
            <p14:sldId id="257"/>
            <p14:sldId id="258"/>
            <p14:sldId id="259"/>
            <p14:sldId id="260"/>
            <p14:sldId id="261"/>
            <p14:sldId id="262"/>
            <p14:sldId id="263"/>
            <p14:sldId id="264"/>
            <p14:sldId id="265"/>
            <p14:sldId id="266"/>
            <p14:sldId id="268"/>
            <p14:sldId id="269"/>
            <p14:sldId id="270"/>
            <p14:sldId id="272"/>
            <p14:sldId id="273"/>
            <p14:sldId id="274"/>
            <p14:sldId id="275"/>
            <p14:sldId id="276"/>
            <p14:sldId id="277"/>
            <p14:sldId id="278"/>
            <p14:sldId id="279"/>
            <p14:sldId id="280"/>
            <p14:sldId id="286"/>
            <p14:sldId id="287"/>
            <p14:sldId id="281"/>
            <p14:sldId id="282"/>
            <p14:sldId id="283"/>
            <p14:sldId id="284"/>
            <p14:sldId id="28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68" autoAdjust="0"/>
    <p:restoredTop sz="92066" autoAdjust="0"/>
  </p:normalViewPr>
  <p:slideViewPr>
    <p:cSldViewPr>
      <p:cViewPr varScale="1">
        <p:scale>
          <a:sx n="70" d="100"/>
          <a:sy n="70" d="100"/>
        </p:scale>
        <p:origin x="1086" y="3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29829A-6BEA-4081-80F1-1781354D31DE}" type="datetimeFigureOut">
              <a:rPr lang="en-US" smtClean="0"/>
              <a:t>11/10/2020</a:t>
            </a:fld>
            <a:endParaRPr 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0BA92F-9A2C-499F-BFBF-DD106A2860A6}" type="slidenum">
              <a:rPr lang="en-US" smtClean="0"/>
              <a:t>‹#›</a:t>
            </a:fld>
            <a:endParaRPr lang="en-US"/>
          </a:p>
        </p:txBody>
      </p:sp>
    </p:spTree>
    <p:extLst>
      <p:ext uri="{BB962C8B-B14F-4D97-AF65-F5344CB8AC3E}">
        <p14:creationId xmlns:p14="http://schemas.microsoft.com/office/powerpoint/2010/main" val="360577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11/10/2020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33066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11/10/2020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235817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11/10/2020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50839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11/10/2020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58580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9687A7CB-37B0-4623-A7B2-BD341A289C86}" type="datetimeFigureOut">
              <a:rPr lang="en-US" smtClean="0"/>
              <a:t>11/10/2020</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999584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4"/>
          <p:cNvSpPr>
            <a:spLocks noGrp="1"/>
          </p:cNvSpPr>
          <p:nvPr>
            <p:ph type="dt" sz="half" idx="10"/>
          </p:nvPr>
        </p:nvSpPr>
        <p:spPr/>
        <p:txBody>
          <a:bodyPr/>
          <a:lstStyle/>
          <a:p>
            <a:fld id="{9687A7CB-37B0-4623-A7B2-BD341A289C86}" type="datetimeFigureOut">
              <a:rPr lang="en-US" smtClean="0"/>
              <a:t>11/10/2020</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99035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日期占位符 6"/>
          <p:cNvSpPr>
            <a:spLocks noGrp="1"/>
          </p:cNvSpPr>
          <p:nvPr>
            <p:ph type="dt" sz="half" idx="10"/>
          </p:nvPr>
        </p:nvSpPr>
        <p:spPr/>
        <p:txBody>
          <a:bodyPr/>
          <a:lstStyle/>
          <a:p>
            <a:fld id="{9687A7CB-37B0-4623-A7B2-BD341A289C86}" type="datetimeFigureOut">
              <a:rPr lang="en-US" smtClean="0"/>
              <a:t>11/10/2020</a:t>
            </a:fld>
            <a:endParaRPr lang="en-US"/>
          </a:p>
        </p:txBody>
      </p:sp>
      <p:sp>
        <p:nvSpPr>
          <p:cNvPr id="8" name="页脚占位符 7"/>
          <p:cNvSpPr>
            <a:spLocks noGrp="1"/>
          </p:cNvSpPr>
          <p:nvPr>
            <p:ph type="ftr" sz="quarter" idx="11"/>
          </p:nvPr>
        </p:nvSpPr>
        <p:spPr/>
        <p:txBody>
          <a:bodyPr/>
          <a:lstStyle/>
          <a:p>
            <a:endParaRPr lang="en-US"/>
          </a:p>
        </p:txBody>
      </p:sp>
      <p:sp>
        <p:nvSpPr>
          <p:cNvPr id="9" name="灯片编号占位符 8"/>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79467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日期占位符 2"/>
          <p:cNvSpPr>
            <a:spLocks noGrp="1"/>
          </p:cNvSpPr>
          <p:nvPr>
            <p:ph type="dt" sz="half" idx="10"/>
          </p:nvPr>
        </p:nvSpPr>
        <p:spPr/>
        <p:txBody>
          <a:bodyPr/>
          <a:lstStyle/>
          <a:p>
            <a:fld id="{9687A7CB-37B0-4623-A7B2-BD341A289C86}" type="datetimeFigureOut">
              <a:rPr lang="en-US" smtClean="0"/>
              <a:t>11/10/2020</a:t>
            </a:fld>
            <a:endParaRPr lang="en-US"/>
          </a:p>
        </p:txBody>
      </p:sp>
      <p:sp>
        <p:nvSpPr>
          <p:cNvPr id="4" name="页脚占位符 3"/>
          <p:cNvSpPr>
            <a:spLocks noGrp="1"/>
          </p:cNvSpPr>
          <p:nvPr>
            <p:ph type="ftr" sz="quarter" idx="11"/>
          </p:nvPr>
        </p:nvSpPr>
        <p:spPr/>
        <p:txBody>
          <a:bodyPr/>
          <a:lstStyle/>
          <a:p>
            <a:endParaRPr lang="en-US"/>
          </a:p>
        </p:txBody>
      </p:sp>
      <p:sp>
        <p:nvSpPr>
          <p:cNvPr id="5" name="灯片编号占位符 4"/>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269963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687A7CB-37B0-4623-A7B2-BD341A289C86}" type="datetimeFigureOut">
              <a:rPr lang="en-US" smtClean="0"/>
              <a:t>11/10/2020</a:t>
            </a:fld>
            <a:endParaRPr lang="en-US"/>
          </a:p>
        </p:txBody>
      </p:sp>
      <p:sp>
        <p:nvSpPr>
          <p:cNvPr id="3" name="页脚占位符 2"/>
          <p:cNvSpPr>
            <a:spLocks noGrp="1"/>
          </p:cNvSpPr>
          <p:nvPr>
            <p:ph type="ftr" sz="quarter" idx="11"/>
          </p:nvPr>
        </p:nvSpPr>
        <p:spPr/>
        <p:txBody>
          <a:bodyPr/>
          <a:lstStyle/>
          <a:p>
            <a:endParaRPr lang="en-US"/>
          </a:p>
        </p:txBody>
      </p:sp>
      <p:sp>
        <p:nvSpPr>
          <p:cNvPr id="4" name="灯片编号占位符 3"/>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476469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11/10/2020</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2104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11/10/2020</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066950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7A7CB-37B0-4623-A7B2-BD341A289C86}" type="datetimeFigureOut">
              <a:rPr lang="en-US" smtClean="0"/>
              <a:t>11/10/2020</a:t>
            </a:fld>
            <a:endParaRPr 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542F7D-D1F9-40D9-B652-BFB8B15F6775}" type="slidenum">
              <a:rPr lang="en-US" smtClean="0"/>
              <a:t>‹#›</a:t>
            </a:fld>
            <a:endParaRPr lang="en-US"/>
          </a:p>
        </p:txBody>
      </p:sp>
    </p:spTree>
    <p:extLst>
      <p:ext uri="{BB962C8B-B14F-4D97-AF65-F5344CB8AC3E}">
        <p14:creationId xmlns:p14="http://schemas.microsoft.com/office/powerpoint/2010/main" val="294658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mcs.anl.gov/mpi-symposium/slides/david_w_walker_25yrsmpi.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dirty="0" smtClean="0"/>
              <a:t>Computational Physics</a:t>
            </a:r>
            <a:br>
              <a:rPr lang="en-US" dirty="0" smtClean="0"/>
            </a:br>
            <a:r>
              <a:rPr lang="en-US" dirty="0" smtClean="0"/>
              <a:t>(</a:t>
            </a:r>
            <a:r>
              <a:rPr lang="en-US" smtClean="0"/>
              <a:t>Lecture </a:t>
            </a:r>
            <a:r>
              <a:rPr lang="en-US" smtClean="0"/>
              <a:t>18)</a:t>
            </a:r>
            <a:r>
              <a:rPr lang="en-US" dirty="0" smtClean="0"/>
              <a:t>	</a:t>
            </a:r>
            <a:endParaRPr lang="en-US" dirty="0"/>
          </a:p>
        </p:txBody>
      </p:sp>
      <p:sp>
        <p:nvSpPr>
          <p:cNvPr id="3" name="副标题 2"/>
          <p:cNvSpPr>
            <a:spLocks noGrp="1"/>
          </p:cNvSpPr>
          <p:nvPr>
            <p:ph type="subTitle" idx="1"/>
          </p:nvPr>
        </p:nvSpPr>
        <p:spPr/>
        <p:txBody>
          <a:bodyPr/>
          <a:lstStyle/>
          <a:p>
            <a:r>
              <a:rPr lang="en-US" dirty="0" smtClean="0"/>
              <a:t>PHY4061</a:t>
            </a:r>
            <a:endParaRPr lang="en-US" dirty="0"/>
          </a:p>
        </p:txBody>
      </p:sp>
    </p:spTree>
    <p:extLst>
      <p:ext uri="{BB962C8B-B14F-4D97-AF65-F5344CB8AC3E}">
        <p14:creationId xmlns:p14="http://schemas.microsoft.com/office/powerpoint/2010/main" val="2881239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smtClean="0"/>
              <a:t>What does the standard exclude?	</a:t>
            </a:r>
            <a:endParaRPr lang="en-US" dirty="0"/>
          </a:p>
        </p:txBody>
      </p:sp>
      <p:sp>
        <p:nvSpPr>
          <p:cNvPr id="3" name="内容占位符 2"/>
          <p:cNvSpPr>
            <a:spLocks noGrp="1"/>
          </p:cNvSpPr>
          <p:nvPr>
            <p:ph idx="1"/>
          </p:nvPr>
        </p:nvSpPr>
        <p:spPr/>
        <p:txBody>
          <a:bodyPr/>
          <a:lstStyle/>
          <a:p>
            <a:r>
              <a:rPr lang="en-US" dirty="0" smtClean="0"/>
              <a:t>Explicit shared memory operations</a:t>
            </a:r>
          </a:p>
          <a:p>
            <a:r>
              <a:rPr lang="en-US" dirty="0" smtClean="0"/>
              <a:t>Support for task management</a:t>
            </a:r>
          </a:p>
          <a:p>
            <a:r>
              <a:rPr lang="en-US" dirty="0" smtClean="0"/>
              <a:t>Parallel I/O functions</a:t>
            </a:r>
            <a:endParaRPr lang="en-US" dirty="0"/>
          </a:p>
        </p:txBody>
      </p:sp>
    </p:spTree>
    <p:extLst>
      <p:ext uri="{BB962C8B-B14F-4D97-AF65-F5344CB8AC3E}">
        <p14:creationId xmlns:p14="http://schemas.microsoft.com/office/powerpoint/2010/main" val="2785962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MPI says “hello world”</a:t>
            </a:r>
            <a:endParaRPr lang="en-US" dirty="0"/>
          </a:p>
        </p:txBody>
      </p:sp>
      <p:sp>
        <p:nvSpPr>
          <p:cNvPr id="3" name="内容占位符 2"/>
          <p:cNvSpPr>
            <a:spLocks noGrp="1"/>
          </p:cNvSpPr>
          <p:nvPr>
            <p:ph idx="1"/>
          </p:nvPr>
        </p:nvSpPr>
        <p:spPr/>
        <p:txBody>
          <a:bodyPr>
            <a:normAutofit fontScale="92500"/>
          </a:bodyPr>
          <a:lstStyle/>
          <a:p>
            <a:r>
              <a:rPr lang="en-US" dirty="0" smtClean="0"/>
              <a:t>MPI is a complex system that comprises 129 functions. </a:t>
            </a:r>
            <a:endParaRPr lang="en-US" dirty="0"/>
          </a:p>
          <a:p>
            <a:r>
              <a:rPr lang="en-US" dirty="0" smtClean="0"/>
              <a:t>But a small subset of six functions is sufficient to solve a moderate range of problems!</a:t>
            </a:r>
          </a:p>
          <a:p>
            <a:r>
              <a:rPr lang="en-US" dirty="0" smtClean="0"/>
              <a:t>The hello world program uses this subset.</a:t>
            </a:r>
          </a:p>
          <a:p>
            <a:pPr lvl="1"/>
            <a:r>
              <a:rPr lang="en-US" dirty="0" smtClean="0"/>
              <a:t>Only a basic point-to-point communication is shown.</a:t>
            </a:r>
          </a:p>
          <a:p>
            <a:pPr lvl="1"/>
            <a:r>
              <a:rPr lang="en-US" dirty="0" smtClean="0"/>
              <a:t>The program uses the </a:t>
            </a:r>
            <a:r>
              <a:rPr lang="en-US" dirty="0" smtClean="0"/>
              <a:t>SPMD </a:t>
            </a:r>
            <a:r>
              <a:rPr lang="en-US" dirty="0" smtClean="0"/>
              <a:t>paradigm</a:t>
            </a:r>
            <a:r>
              <a:rPr lang="en-US" dirty="0" smtClean="0"/>
              <a:t>.</a:t>
            </a:r>
          </a:p>
          <a:p>
            <a:pPr lvl="2"/>
            <a:r>
              <a:rPr lang="en-US" altLang="zh-CN" dirty="0" smtClean="0"/>
              <a:t>Similar to SIMD</a:t>
            </a:r>
            <a:endParaRPr lang="en-US" dirty="0" smtClean="0"/>
          </a:p>
          <a:p>
            <a:pPr lvl="1"/>
            <a:r>
              <a:rPr lang="en-US" dirty="0" smtClean="0"/>
              <a:t>All MPI processes run identical codes.</a:t>
            </a:r>
            <a:endParaRPr lang="en-US" dirty="0"/>
          </a:p>
        </p:txBody>
      </p:sp>
    </p:spTree>
    <p:extLst>
      <p:ext uri="{BB962C8B-B14F-4D97-AF65-F5344CB8AC3E}">
        <p14:creationId xmlns:p14="http://schemas.microsoft.com/office/powerpoint/2010/main" val="734862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dirty="0"/>
          </a:p>
        </p:txBody>
      </p:sp>
      <p:sp>
        <p:nvSpPr>
          <p:cNvPr id="3" name="内容占位符 2"/>
          <p:cNvSpPr>
            <a:spLocks noGrp="1"/>
          </p:cNvSpPr>
          <p:nvPr>
            <p:ph idx="1"/>
          </p:nvPr>
        </p:nvSpPr>
        <p:spPr/>
        <p:txBody>
          <a:bodyPr>
            <a:normAutofit fontScale="85000" lnSpcReduction="20000"/>
          </a:bodyPr>
          <a:lstStyle/>
          <a:p>
            <a:r>
              <a:rPr lang="en-US" altLang="zh-CN" dirty="0" smtClean="0"/>
              <a:t>The details of compiling this program depend on the systems you have.</a:t>
            </a:r>
          </a:p>
          <a:p>
            <a:r>
              <a:rPr lang="en-US" dirty="0" smtClean="0"/>
              <a:t>MPI does not include a standard for how to start the MPI processes.</a:t>
            </a:r>
          </a:p>
          <a:p>
            <a:r>
              <a:rPr lang="en-US" dirty="0" smtClean="0"/>
              <a:t>Under MPICH, the best way to describe ones own parallel virtual machine is given by using a configuration file, called a process group file. </a:t>
            </a:r>
          </a:p>
          <a:p>
            <a:r>
              <a:rPr lang="en-US" dirty="0" smtClean="0"/>
              <a:t>On a heterogeneous network, which requires different executables, it is the only possible way. The process group file contains the machines (first entry), the number of processes to start (second entry) and the full path of the executable programs.  </a:t>
            </a:r>
            <a:endParaRPr lang="en-US" dirty="0"/>
          </a:p>
        </p:txBody>
      </p:sp>
    </p:spTree>
    <p:extLst>
      <p:ext uri="{BB962C8B-B14F-4D97-AF65-F5344CB8AC3E}">
        <p14:creationId xmlns:p14="http://schemas.microsoft.com/office/powerpoint/2010/main" val="3889135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Example process group file hello.pg</a:t>
            </a:r>
            <a:endParaRPr lang="en-US" dirty="0"/>
          </a:p>
        </p:txBody>
      </p:sp>
      <p:sp>
        <p:nvSpPr>
          <p:cNvPr id="3" name="内容占位符 2"/>
          <p:cNvSpPr>
            <a:spLocks noGrp="1"/>
          </p:cNvSpPr>
          <p:nvPr>
            <p:ph idx="1"/>
          </p:nvPr>
        </p:nvSpPr>
        <p:spPr/>
        <p:txBody>
          <a:bodyPr>
            <a:normAutofit fontScale="85000" lnSpcReduction="10000"/>
          </a:bodyPr>
          <a:lstStyle/>
          <a:p>
            <a:r>
              <a:rPr lang="en-US" dirty="0" err="1" smtClean="0"/>
              <a:t>Sun_a</a:t>
            </a:r>
            <a:r>
              <a:rPr lang="en-US" dirty="0" smtClean="0"/>
              <a:t> 0 /home/</a:t>
            </a:r>
            <a:r>
              <a:rPr lang="en-US" dirty="0" err="1" smtClean="0"/>
              <a:t>jennifer</a:t>
            </a:r>
            <a:r>
              <a:rPr lang="en-US" dirty="0" smtClean="0"/>
              <a:t>/sun4/hello</a:t>
            </a:r>
          </a:p>
          <a:p>
            <a:r>
              <a:rPr lang="en-US" dirty="0" err="1" smtClean="0"/>
              <a:t>Sun_b</a:t>
            </a:r>
            <a:r>
              <a:rPr lang="en-US" dirty="0" smtClean="0"/>
              <a:t> 1 /home/</a:t>
            </a:r>
            <a:r>
              <a:rPr lang="en-US" dirty="0" err="1" smtClean="0"/>
              <a:t>jennifer</a:t>
            </a:r>
            <a:r>
              <a:rPr lang="en-US" dirty="0" smtClean="0"/>
              <a:t>/sun4/hello</a:t>
            </a:r>
          </a:p>
          <a:p>
            <a:r>
              <a:rPr lang="en-US" dirty="0" smtClean="0"/>
              <a:t>Ksr1 3 /home/</a:t>
            </a:r>
            <a:r>
              <a:rPr lang="en-US" dirty="0" err="1" smtClean="0"/>
              <a:t>jennifer</a:t>
            </a:r>
            <a:r>
              <a:rPr lang="en-US" dirty="0" smtClean="0"/>
              <a:t>/</a:t>
            </a:r>
            <a:r>
              <a:rPr lang="en-US" dirty="0" err="1" smtClean="0"/>
              <a:t>ksr</a:t>
            </a:r>
            <a:r>
              <a:rPr lang="en-US" dirty="0" smtClean="0"/>
              <a:t>/</a:t>
            </a:r>
            <a:r>
              <a:rPr lang="en-US" dirty="0" err="1" smtClean="0"/>
              <a:t>ksrhello</a:t>
            </a:r>
            <a:endParaRPr lang="en-US" dirty="0" smtClean="0"/>
          </a:p>
          <a:p>
            <a:r>
              <a:rPr lang="en-US" dirty="0" smtClean="0"/>
              <a:t>Suppose we call the application hello, the process group file should be named hello.pg.</a:t>
            </a:r>
          </a:p>
          <a:p>
            <a:r>
              <a:rPr lang="en-US" dirty="0" smtClean="0"/>
              <a:t>To run the whole application it suffices to call hello on workstation </a:t>
            </a:r>
            <a:r>
              <a:rPr lang="en-US" dirty="0" err="1" smtClean="0"/>
              <a:t>sun_a</a:t>
            </a:r>
            <a:r>
              <a:rPr lang="en-US" dirty="0" smtClean="0"/>
              <a:t>, which serves as a console. </a:t>
            </a:r>
          </a:p>
          <a:p>
            <a:r>
              <a:rPr lang="en-US" dirty="0" smtClean="0"/>
              <a:t>A start-up procedure interprets the process group file and starts the specified processes.</a:t>
            </a:r>
          </a:p>
          <a:p>
            <a:r>
              <a:rPr lang="en-US" dirty="0" smtClean="0"/>
              <a:t>sun-_a &gt; hello</a:t>
            </a:r>
            <a:endParaRPr lang="en-US" dirty="0"/>
          </a:p>
        </p:txBody>
      </p:sp>
    </p:spTree>
    <p:extLst>
      <p:ext uri="{BB962C8B-B14F-4D97-AF65-F5344CB8AC3E}">
        <p14:creationId xmlns:p14="http://schemas.microsoft.com/office/powerpoint/2010/main" val="11949061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lnSpcReduction="10000"/>
          </a:bodyPr>
          <a:lstStyle/>
          <a:p>
            <a:r>
              <a:rPr lang="en-US" dirty="0" smtClean="0"/>
              <a:t>The file above specifies five processes, one on both Sun workstations and three on a KSR1 virtual shared memory multiprocessor machine.</a:t>
            </a:r>
          </a:p>
          <a:p>
            <a:r>
              <a:rPr lang="en-US" dirty="0"/>
              <a:t> </a:t>
            </a:r>
            <a:r>
              <a:rPr lang="en-US" dirty="0" smtClean="0"/>
              <a:t>By calling hello on the console (in this case, </a:t>
            </a:r>
            <a:r>
              <a:rPr lang="en-US" dirty="0" err="1" smtClean="0"/>
              <a:t>sun_a</a:t>
            </a:r>
            <a:r>
              <a:rPr lang="en-US" dirty="0" smtClean="0"/>
              <a:t>), one process group file contains as number of (additional) processes the entry zero to start on every workstation just one process. </a:t>
            </a:r>
          </a:p>
        </p:txBody>
      </p:sp>
    </p:spTree>
    <p:extLst>
      <p:ext uri="{BB962C8B-B14F-4D97-AF65-F5344CB8AC3E}">
        <p14:creationId xmlns:p14="http://schemas.microsoft.com/office/powerpoint/2010/main" val="2413439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This program demonstrates the most common method for writing MIMD programs. Different processes, running on different processors, can execute different program parts by branching within the program based on an identifier. In MPI, this identifier is called rank.</a:t>
            </a:r>
            <a:endParaRPr lang="en-US" dirty="0"/>
          </a:p>
        </p:txBody>
      </p:sp>
    </p:spTree>
    <p:extLst>
      <p:ext uri="{BB962C8B-B14F-4D97-AF65-F5344CB8AC3E}">
        <p14:creationId xmlns:p14="http://schemas.microsoft.com/office/powerpoint/2010/main" val="4211106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MPI framework</a:t>
            </a:r>
            <a:endParaRPr lang="en-US" dirty="0"/>
          </a:p>
        </p:txBody>
      </p:sp>
      <p:sp>
        <p:nvSpPr>
          <p:cNvPr id="3" name="内容占位符 2"/>
          <p:cNvSpPr>
            <a:spLocks noGrp="1"/>
          </p:cNvSpPr>
          <p:nvPr>
            <p:ph idx="1"/>
          </p:nvPr>
        </p:nvSpPr>
        <p:spPr/>
        <p:txBody>
          <a:bodyPr>
            <a:normAutofit lnSpcReduction="10000"/>
          </a:bodyPr>
          <a:lstStyle/>
          <a:p>
            <a:r>
              <a:rPr lang="en-US" dirty="0" smtClean="0"/>
              <a:t>The functions </a:t>
            </a:r>
            <a:r>
              <a:rPr lang="en-US" dirty="0" err="1" smtClean="0"/>
              <a:t>MPI_Init</a:t>
            </a:r>
            <a:r>
              <a:rPr lang="en-US" dirty="0" smtClean="0"/>
              <a:t>() and </a:t>
            </a:r>
            <a:r>
              <a:rPr lang="en-US" dirty="0" err="1" smtClean="0"/>
              <a:t>MPI_Finalize</a:t>
            </a:r>
            <a:r>
              <a:rPr lang="en-US" dirty="0" smtClean="0"/>
              <a:t>() build the framework around each MPI application. </a:t>
            </a:r>
          </a:p>
          <a:p>
            <a:r>
              <a:rPr lang="en-US" dirty="0" err="1" smtClean="0"/>
              <a:t>MPI_Init</a:t>
            </a:r>
            <a:r>
              <a:rPr lang="en-US" dirty="0" smtClean="0"/>
              <a:t>() must be called before any other MPI function may be used.</a:t>
            </a:r>
          </a:p>
          <a:p>
            <a:r>
              <a:rPr lang="en-US" dirty="0" smtClean="0"/>
              <a:t>After a program has finished its MPI specific part, the call of </a:t>
            </a:r>
            <a:r>
              <a:rPr lang="en-US" dirty="0" err="1" smtClean="0"/>
              <a:t>MPI_Finalize</a:t>
            </a:r>
            <a:r>
              <a:rPr lang="en-US" dirty="0" smtClean="0"/>
              <a:t>() take care for a tidy clean up. All pending MPI activities will be canceled.</a:t>
            </a:r>
            <a:endParaRPr lang="en-US" dirty="0"/>
          </a:p>
        </p:txBody>
      </p:sp>
    </p:spTree>
    <p:extLst>
      <p:ext uri="{BB962C8B-B14F-4D97-AF65-F5344CB8AC3E}">
        <p14:creationId xmlns:p14="http://schemas.microsoft.com/office/powerpoint/2010/main" val="865980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20000"/>
          </a:bodyPr>
          <a:lstStyle/>
          <a:p>
            <a:r>
              <a:rPr lang="en-US" dirty="0" smtClean="0"/>
              <a:t>Who am I, How many are we?</a:t>
            </a:r>
          </a:p>
          <a:p>
            <a:r>
              <a:rPr lang="en-US" dirty="0" smtClean="0"/>
              <a:t>MPI processes are represented by a rank.</a:t>
            </a:r>
          </a:p>
          <a:p>
            <a:r>
              <a:rPr lang="en-US" dirty="0" smtClean="0"/>
              <a:t>The function </a:t>
            </a:r>
            <a:r>
              <a:rPr lang="en-US" dirty="0" err="1" smtClean="0"/>
              <a:t>MPI_Comm_rank</a:t>
            </a:r>
            <a:r>
              <a:rPr lang="en-US" dirty="0" smtClean="0"/>
              <a:t>() returns this unique identifier, which simply is a nonnegative </a:t>
            </a:r>
            <a:r>
              <a:rPr lang="en-US" dirty="0" smtClean="0"/>
              <a:t>integer. </a:t>
            </a:r>
            <a:r>
              <a:rPr lang="en-US" dirty="0" smtClean="0"/>
              <a:t>(number of processes_1)</a:t>
            </a:r>
          </a:p>
          <a:p>
            <a:r>
              <a:rPr lang="en-US" dirty="0" smtClean="0"/>
              <a:t>To find out the total number of processes, MPI provides the function </a:t>
            </a:r>
            <a:r>
              <a:rPr lang="en-US" dirty="0" err="1" smtClean="0"/>
              <a:t>MPI_Comm_size</a:t>
            </a:r>
            <a:r>
              <a:rPr lang="en-US" dirty="0" smtClean="0"/>
              <a:t>(). </a:t>
            </a:r>
            <a:endParaRPr lang="en-US" dirty="0"/>
          </a:p>
          <a:p>
            <a:r>
              <a:rPr lang="en-US" dirty="0" smtClean="0"/>
              <a:t>Both </a:t>
            </a:r>
            <a:r>
              <a:rPr lang="en-US" dirty="0" err="1" smtClean="0"/>
              <a:t>MPI_Comm_rank</a:t>
            </a:r>
            <a:r>
              <a:rPr lang="en-US" dirty="0" smtClean="0"/>
              <a:t>() and </a:t>
            </a:r>
            <a:r>
              <a:rPr lang="en-US" dirty="0" err="1" smtClean="0"/>
              <a:t>MPI_Comm_size</a:t>
            </a:r>
            <a:r>
              <a:rPr lang="en-US" dirty="0" smtClean="0"/>
              <a:t>() use the </a:t>
            </a:r>
            <a:r>
              <a:rPr lang="en-US" dirty="0" err="1" smtClean="0"/>
              <a:t>prameter</a:t>
            </a:r>
            <a:r>
              <a:rPr lang="en-US" dirty="0" smtClean="0"/>
              <a:t> MPI_COMM_WORLD, which marks a determined process scope, called a communicator.</a:t>
            </a:r>
            <a:endParaRPr lang="en-US" dirty="0"/>
          </a:p>
        </p:txBody>
      </p:sp>
    </p:spTree>
    <p:extLst>
      <p:ext uri="{BB962C8B-B14F-4D97-AF65-F5344CB8AC3E}">
        <p14:creationId xmlns:p14="http://schemas.microsoft.com/office/powerpoint/2010/main" val="1333306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20000"/>
          </a:bodyPr>
          <a:lstStyle/>
          <a:p>
            <a:r>
              <a:rPr lang="en-US" dirty="0" smtClean="0"/>
              <a:t>The communicator concept is one of the most important of MPI and distinguishes this standard from other message passing interfaces.</a:t>
            </a:r>
          </a:p>
          <a:p>
            <a:r>
              <a:rPr lang="en-US" dirty="0" smtClean="0"/>
              <a:t>Communicators provide a local name space for processes and a mechanism for encapsulating communication operations to build up various separate communication “universes”.</a:t>
            </a:r>
          </a:p>
          <a:p>
            <a:r>
              <a:rPr lang="en-US" dirty="0" smtClean="0"/>
              <a:t>That means a pending communication in one communicator never influences a data transfer in another communicator. </a:t>
            </a:r>
          </a:p>
          <a:p>
            <a:r>
              <a:rPr lang="en-US" dirty="0" smtClean="0"/>
              <a:t>The initial communicator MPI_COMM_WORLD contains all MPI processes started by the application. </a:t>
            </a:r>
            <a:endParaRPr lang="en-US" dirty="0"/>
          </a:p>
        </p:txBody>
      </p:sp>
    </p:spTree>
    <p:extLst>
      <p:ext uri="{BB962C8B-B14F-4D97-AF65-F5344CB8AC3E}">
        <p14:creationId xmlns:p14="http://schemas.microsoft.com/office/powerpoint/2010/main" val="35631662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endParaRPr 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908720"/>
            <a:ext cx="8208987" cy="4861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92302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Programming Using MPI</a:t>
            </a:r>
            <a:endParaRPr lang="en-US" dirty="0"/>
          </a:p>
        </p:txBody>
      </p:sp>
      <p:sp>
        <p:nvSpPr>
          <p:cNvPr id="3" name="内容占位符 2"/>
          <p:cNvSpPr>
            <a:spLocks noGrp="1"/>
          </p:cNvSpPr>
          <p:nvPr>
            <p:ph idx="1"/>
          </p:nvPr>
        </p:nvSpPr>
        <p:spPr/>
        <p:txBody>
          <a:bodyPr>
            <a:normAutofit fontScale="85000" lnSpcReduction="10000"/>
          </a:bodyPr>
          <a:lstStyle/>
          <a:p>
            <a:r>
              <a:rPr lang="en-US" dirty="0" smtClean="0"/>
              <a:t>Message passing is a widely-used paradigm for writing parallel applications. </a:t>
            </a:r>
          </a:p>
          <a:p>
            <a:r>
              <a:rPr lang="en-US" dirty="0" smtClean="0"/>
              <a:t>For different hardware platforms, the implementations are different!</a:t>
            </a:r>
          </a:p>
          <a:p>
            <a:r>
              <a:rPr lang="en-US" dirty="0" smtClean="0"/>
              <a:t>To solve this problem, one way is to propose a standard. </a:t>
            </a:r>
          </a:p>
          <a:p>
            <a:r>
              <a:rPr lang="en-US" dirty="0" smtClean="0"/>
              <a:t>The required process started in 1992 in a workshop.</a:t>
            </a:r>
          </a:p>
          <a:p>
            <a:pPr lvl="1"/>
            <a:r>
              <a:rPr lang="en-US" dirty="0" smtClean="0"/>
              <a:t>Most of the major vendors, researchers involved. </a:t>
            </a:r>
          </a:p>
          <a:p>
            <a:pPr lvl="1"/>
            <a:r>
              <a:rPr lang="en-US" dirty="0" smtClean="0"/>
              <a:t>Message passing interface standard, MPI.</a:t>
            </a:r>
          </a:p>
          <a:p>
            <a:pPr lvl="1"/>
            <a:r>
              <a:rPr lang="en-US" dirty="0">
                <a:hlinkClick r:id="rId2"/>
              </a:rPr>
              <a:t>https://www.mcs.anl.gov/mpi-symposium/slides/david_w_walker_25yrsmpi.pdf</a:t>
            </a:r>
            <a:endParaRPr lang="en-US" dirty="0" smtClean="0"/>
          </a:p>
          <a:p>
            <a:endParaRPr lang="en-US" dirty="0"/>
          </a:p>
        </p:txBody>
      </p:sp>
    </p:spTree>
    <p:extLst>
      <p:ext uri="{BB962C8B-B14F-4D97-AF65-F5344CB8AC3E}">
        <p14:creationId xmlns:p14="http://schemas.microsoft.com/office/powerpoint/2010/main" val="24824348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lnSpcReduction="10000"/>
          </a:bodyPr>
          <a:lstStyle/>
          <a:p>
            <a:r>
              <a:rPr lang="en-US" dirty="0" smtClean="0"/>
              <a:t>In a transferred sense, it would be possible to consider a communicator as a cover around a group of processes. </a:t>
            </a:r>
          </a:p>
          <a:p>
            <a:r>
              <a:rPr lang="en-US" dirty="0" smtClean="0"/>
              <a:t>A communication operation always specifies a communicator. </a:t>
            </a:r>
            <a:endParaRPr lang="en-US" dirty="0"/>
          </a:p>
          <a:p>
            <a:r>
              <a:rPr lang="en-US" dirty="0" smtClean="0"/>
              <a:t>All processes involved in a communication operation have to be described by their representation on the top side of the cover (communicator rank). </a:t>
            </a:r>
            <a:endParaRPr lang="en-US" dirty="0"/>
          </a:p>
        </p:txBody>
      </p:sp>
    </p:spTree>
    <p:extLst>
      <p:ext uri="{BB962C8B-B14F-4D97-AF65-F5344CB8AC3E}">
        <p14:creationId xmlns:p14="http://schemas.microsoft.com/office/powerpoint/2010/main" val="31899973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There are some other MPI concepts such as virtual topologies and user defined attributes, which may be coupled to a communicator.</a:t>
            </a:r>
          </a:p>
          <a:p>
            <a:r>
              <a:rPr lang="en-US" dirty="0" smtClean="0"/>
              <a:t>MPI doesn’t support a dynamic process concept. </a:t>
            </a:r>
          </a:p>
          <a:p>
            <a:r>
              <a:rPr lang="en-US" dirty="0" smtClean="0"/>
              <a:t>After start up MPI provides no mechanism to spawn new processes and integrate them into a running application.</a:t>
            </a:r>
            <a:endParaRPr lang="en-US" dirty="0"/>
          </a:p>
        </p:txBody>
      </p:sp>
    </p:spTree>
    <p:extLst>
      <p:ext uri="{BB962C8B-B14F-4D97-AF65-F5344CB8AC3E}">
        <p14:creationId xmlns:p14="http://schemas.microsoft.com/office/powerpoint/2010/main" val="28369151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Sending/Receiving Messages</a:t>
            </a:r>
            <a:endParaRPr lang="en-US" dirty="0"/>
          </a:p>
        </p:txBody>
      </p:sp>
      <p:sp>
        <p:nvSpPr>
          <p:cNvPr id="3" name="内容占位符 2"/>
          <p:cNvSpPr>
            <a:spLocks noGrp="1"/>
          </p:cNvSpPr>
          <p:nvPr>
            <p:ph idx="1"/>
          </p:nvPr>
        </p:nvSpPr>
        <p:spPr/>
        <p:txBody>
          <a:bodyPr>
            <a:normAutofit fontScale="85000" lnSpcReduction="20000"/>
          </a:bodyPr>
          <a:lstStyle/>
          <a:p>
            <a:r>
              <a:rPr lang="en-US" altLang="zh-CN" dirty="0" smtClean="0"/>
              <a:t>An MPI message consists of a data part and a message envelope.</a:t>
            </a:r>
          </a:p>
          <a:p>
            <a:r>
              <a:rPr lang="en-US" dirty="0" smtClean="0"/>
              <a:t>The data part is specified by the first three parameters of </a:t>
            </a:r>
            <a:r>
              <a:rPr lang="en-US" dirty="0" err="1" smtClean="0"/>
              <a:t>MPI_Send</a:t>
            </a:r>
            <a:r>
              <a:rPr lang="en-US" dirty="0" smtClean="0"/>
              <a:t>()/</a:t>
            </a:r>
            <a:r>
              <a:rPr lang="en-US" dirty="0" err="1" smtClean="0"/>
              <a:t>MPI_recv</a:t>
            </a:r>
            <a:r>
              <a:rPr lang="en-US" dirty="0" smtClean="0"/>
              <a:t>() which describe the location, size and datatypes which correspond to the basic data types of the supported languages.</a:t>
            </a:r>
          </a:p>
          <a:p>
            <a:r>
              <a:rPr lang="en-US" dirty="0" smtClean="0"/>
              <a:t>In the example, MPI_CHAR is used which matches with Char in C. </a:t>
            </a:r>
          </a:p>
          <a:p>
            <a:r>
              <a:rPr lang="en-US" dirty="0" smtClean="0"/>
              <a:t>The message envelope describes destination, tag and communicator of the message.</a:t>
            </a:r>
          </a:p>
          <a:p>
            <a:r>
              <a:rPr lang="en-US" dirty="0" smtClean="0"/>
              <a:t>The tag argument can be used to distinguish different types of messages.</a:t>
            </a:r>
          </a:p>
          <a:p>
            <a:endParaRPr lang="en-US" dirty="0"/>
          </a:p>
        </p:txBody>
      </p:sp>
    </p:spTree>
    <p:extLst>
      <p:ext uri="{BB962C8B-B14F-4D97-AF65-F5344CB8AC3E}">
        <p14:creationId xmlns:p14="http://schemas.microsoft.com/office/powerpoint/2010/main" val="28133735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a:bodyPr>
          <a:lstStyle/>
          <a:p>
            <a:r>
              <a:rPr lang="en-US" dirty="0" smtClean="0"/>
              <a:t>By using tags, the receiver can select particular messages.</a:t>
            </a:r>
          </a:p>
          <a:p>
            <a:r>
              <a:rPr lang="en-US" dirty="0" smtClean="0"/>
              <a:t>In this example the master, which is process zero, sends his host name to all other processes, called slaves.</a:t>
            </a:r>
          </a:p>
          <a:p>
            <a:r>
              <a:rPr lang="en-US" dirty="0" smtClean="0"/>
              <a:t>The slaves receive this string by using </a:t>
            </a:r>
            <a:r>
              <a:rPr lang="en-US" dirty="0" err="1" smtClean="0"/>
              <a:t>MPI_Recv</a:t>
            </a:r>
            <a:r>
              <a:rPr lang="en-US" dirty="0" smtClean="0"/>
              <a:t>(). </a:t>
            </a:r>
          </a:p>
          <a:p>
            <a:r>
              <a:rPr lang="en-US" altLang="zh-CN" dirty="0" smtClean="0"/>
              <a:t>After communication is finished, all processes print their “Hello World” that appear on the MPI console (Host </a:t>
            </a:r>
            <a:r>
              <a:rPr lang="en-US" altLang="zh-CN" dirty="0" err="1" smtClean="0"/>
              <a:t>sun_a</a:t>
            </a:r>
            <a:r>
              <a:rPr lang="en-US" altLang="zh-CN" dirty="0"/>
              <a:t>)</a:t>
            </a:r>
            <a:endParaRPr lang="en-US" dirty="0"/>
          </a:p>
        </p:txBody>
      </p:sp>
    </p:spTree>
    <p:extLst>
      <p:ext uri="{BB962C8B-B14F-4D97-AF65-F5344CB8AC3E}">
        <p14:creationId xmlns:p14="http://schemas.microsoft.com/office/powerpoint/2010/main" val="36272705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60000">
            <a:off x="1" y="0"/>
            <a:ext cx="6588223" cy="67283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248929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20000">
            <a:off x="251520" y="1881187"/>
            <a:ext cx="8748464" cy="26873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848740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Running parallel jobs on clusters</a:t>
            </a:r>
            <a:endParaRPr lang="en-US" dirty="0"/>
          </a:p>
        </p:txBody>
      </p:sp>
      <p:sp>
        <p:nvSpPr>
          <p:cNvPr id="3" name="内容占位符 2"/>
          <p:cNvSpPr>
            <a:spLocks noGrp="1"/>
          </p:cNvSpPr>
          <p:nvPr>
            <p:ph idx="1"/>
          </p:nvPr>
        </p:nvSpPr>
        <p:spPr/>
        <p:txBody>
          <a:bodyPr>
            <a:normAutofit fontScale="55000" lnSpcReduction="20000"/>
          </a:bodyPr>
          <a:lstStyle/>
          <a:p>
            <a:r>
              <a:rPr lang="en-US" dirty="0"/>
              <a:t>* This is a 45-nodes cluster formed by DELL R720/R620 servers.</a:t>
            </a:r>
          </a:p>
          <a:p>
            <a:r>
              <a:rPr lang="en-US" dirty="0"/>
              <a:t>* It is divided into 2 sub-clusters (zone0 &amp; zone1)</a:t>
            </a:r>
          </a:p>
          <a:p>
            <a:r>
              <a:rPr lang="en-US" dirty="0"/>
              <a:t>* Zone0 contains 20 nodes (z0-0...z0-19) interconnected by </a:t>
            </a:r>
            <a:r>
              <a:rPr lang="en-US" dirty="0" err="1"/>
              <a:t>Infiniband</a:t>
            </a:r>
            <a:r>
              <a:rPr lang="en-US" dirty="0"/>
              <a:t> (QDR)</a:t>
            </a:r>
          </a:p>
          <a:p>
            <a:r>
              <a:rPr lang="en-US" dirty="0"/>
              <a:t>* Zone1 contains 25 nodes (z1-0...z1-24) interconnected by </a:t>
            </a:r>
            <a:r>
              <a:rPr lang="en-US" dirty="0" err="1"/>
              <a:t>Infiniband</a:t>
            </a:r>
            <a:r>
              <a:rPr lang="en-US" dirty="0"/>
              <a:t> (QDR)</a:t>
            </a:r>
          </a:p>
          <a:p>
            <a:r>
              <a:rPr lang="en-US" dirty="0"/>
              <a:t>* Memory installed : 32GB on 40nodes (z0-0~z1-19), 64GB on 4nodes (z1-20~23), 96GB on 1node (z1-24)</a:t>
            </a:r>
          </a:p>
          <a:p>
            <a:r>
              <a:rPr lang="en-US" dirty="0"/>
              <a:t>* Head Node: cluster.phy.cuhk.edu.hk (137.189.40.13)</a:t>
            </a:r>
          </a:p>
          <a:p>
            <a:r>
              <a:rPr lang="en-US" dirty="0"/>
              <a:t>* Storage Node : 60TB (User's disk quota: /home/user/$user 500MB, /home/scratch/$user 500GB)</a:t>
            </a:r>
          </a:p>
          <a:p>
            <a:r>
              <a:rPr lang="en-US" dirty="0"/>
              <a:t>* Use department computer account ID and Password to logon</a:t>
            </a:r>
          </a:p>
          <a:p>
            <a:r>
              <a:rPr lang="en-US" dirty="0"/>
              <a:t>* Home directory/Disk Quota are independent from other dept. workstations</a:t>
            </a:r>
          </a:p>
          <a:p>
            <a:r>
              <a:rPr lang="en-US" dirty="0"/>
              <a:t>* OS  : Rocks 6.1 (</a:t>
            </a:r>
            <a:r>
              <a:rPr lang="en-US" dirty="0" err="1"/>
              <a:t>CentOS</a:t>
            </a:r>
            <a:r>
              <a:rPr lang="en-US" dirty="0"/>
              <a:t>)</a:t>
            </a:r>
          </a:p>
          <a:p>
            <a:r>
              <a:rPr lang="en-US" dirty="0"/>
              <a:t>* MPI : MVAPICH2 2.0a (</a:t>
            </a:r>
            <a:r>
              <a:rPr lang="en-US" dirty="0" err="1"/>
              <a:t>mpirun_rsh</a:t>
            </a:r>
            <a:r>
              <a:rPr lang="en-US" dirty="0"/>
              <a:t> </a:t>
            </a:r>
            <a:r>
              <a:rPr lang="en-US" dirty="0" err="1"/>
              <a:t>mpirun</a:t>
            </a:r>
            <a:r>
              <a:rPr lang="en-US" dirty="0"/>
              <a:t> </a:t>
            </a:r>
            <a:r>
              <a:rPr lang="en-US" dirty="0" err="1"/>
              <a:t>mpiexec</a:t>
            </a:r>
            <a:r>
              <a:rPr lang="en-US" dirty="0"/>
              <a:t>)</a:t>
            </a:r>
          </a:p>
          <a:p>
            <a:r>
              <a:rPr lang="en-US" dirty="0"/>
              <a:t>* Compilers : </a:t>
            </a:r>
            <a:r>
              <a:rPr lang="en-US" dirty="0" err="1"/>
              <a:t>mpicc</a:t>
            </a:r>
            <a:r>
              <a:rPr lang="en-US" dirty="0"/>
              <a:t> </a:t>
            </a:r>
            <a:r>
              <a:rPr lang="en-US" dirty="0" err="1"/>
              <a:t>mpicxx</a:t>
            </a:r>
            <a:r>
              <a:rPr lang="en-US" dirty="0"/>
              <a:t> </a:t>
            </a:r>
            <a:r>
              <a:rPr lang="en-US" dirty="0" err="1"/>
              <a:t>mpic</a:t>
            </a:r>
            <a:r>
              <a:rPr lang="en-US" dirty="0"/>
              <a:t>++ mpif77 mpif90</a:t>
            </a:r>
          </a:p>
          <a:p>
            <a:r>
              <a:rPr lang="en-US" dirty="0"/>
              <a:t>* </a:t>
            </a:r>
            <a:r>
              <a:rPr lang="en-US" dirty="0" err="1"/>
              <a:t>Queueing</a:t>
            </a:r>
            <a:r>
              <a:rPr lang="en-US" dirty="0"/>
              <a:t> : TORQUE + MAUI (</a:t>
            </a:r>
            <a:r>
              <a:rPr lang="en-US" dirty="0" err="1"/>
              <a:t>qsub</a:t>
            </a:r>
            <a:r>
              <a:rPr lang="en-US" dirty="0"/>
              <a:t> </a:t>
            </a:r>
            <a:r>
              <a:rPr lang="en-US" dirty="0" err="1"/>
              <a:t>qstat</a:t>
            </a:r>
            <a:r>
              <a:rPr lang="en-US" dirty="0"/>
              <a:t> </a:t>
            </a:r>
            <a:r>
              <a:rPr lang="en-US" dirty="0" err="1"/>
              <a:t>qhold</a:t>
            </a:r>
            <a:r>
              <a:rPr lang="en-US" dirty="0"/>
              <a:t> </a:t>
            </a:r>
            <a:r>
              <a:rPr lang="en-US" dirty="0" err="1"/>
              <a:t>qrls</a:t>
            </a:r>
            <a:r>
              <a:rPr lang="en-US" dirty="0"/>
              <a:t> </a:t>
            </a:r>
            <a:r>
              <a:rPr lang="en-US" dirty="0" err="1"/>
              <a:t>qdel</a:t>
            </a:r>
            <a:r>
              <a:rPr lang="en-US" dirty="0"/>
              <a:t>)</a:t>
            </a:r>
          </a:p>
          <a:p>
            <a:r>
              <a:rPr lang="en-US" dirty="0"/>
              <a:t>* </a:t>
            </a:r>
            <a:r>
              <a:rPr lang="en-US" dirty="0" err="1"/>
              <a:t>hostfile</a:t>
            </a:r>
            <a:r>
              <a:rPr lang="en-US" dirty="0"/>
              <a:t> : $PBS_NODEFILE</a:t>
            </a:r>
          </a:p>
        </p:txBody>
      </p:sp>
    </p:spTree>
    <p:extLst>
      <p:ext uri="{BB962C8B-B14F-4D97-AF65-F5344CB8AC3E}">
        <p14:creationId xmlns:p14="http://schemas.microsoft.com/office/powerpoint/2010/main" val="13566146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62500" lnSpcReduction="20000"/>
          </a:bodyPr>
          <a:lstStyle/>
          <a:p>
            <a:r>
              <a:rPr lang="en-US" dirty="0"/>
              <a:t>Hostname                      Remarks</a:t>
            </a:r>
          </a:p>
          <a:p>
            <a:r>
              <a:rPr lang="en-US" dirty="0"/>
              <a:t>----------------------------------------------------------------------</a:t>
            </a:r>
          </a:p>
          <a:p>
            <a:r>
              <a:rPr lang="en-US" dirty="0"/>
              <a:t>cluster         Head Node, DELL R720, 64G_RAM</a:t>
            </a:r>
          </a:p>
          <a:p>
            <a:r>
              <a:rPr lang="en-US" dirty="0" err="1"/>
              <a:t>nas</a:t>
            </a:r>
            <a:r>
              <a:rPr lang="en-US" dirty="0"/>
              <a:t>             Storage Node, DELL R720, 64G_RAM, 60TB_Storage</a:t>
            </a:r>
          </a:p>
          <a:p>
            <a:r>
              <a:rPr lang="en-US" dirty="0"/>
              <a:t>z0-0 ... z0-19  Zone0 Compute Nodes (20 nodes), 32G_RAM, Queue: zone0</a:t>
            </a:r>
          </a:p>
          <a:p>
            <a:r>
              <a:rPr lang="en-US" dirty="0"/>
              <a:t>z1-0 ... z1-19  Zone1 Compute Nodes (20 nodes), 32G_RAM, Queue: zone1</a:t>
            </a:r>
          </a:p>
          <a:p>
            <a:r>
              <a:rPr lang="en-US" dirty="0"/>
              <a:t>z1-20 .. z1-23  Zone1 Compute Nodes (4 nodes), 64G_RAM, Queue: zone1, </a:t>
            </a:r>
            <a:r>
              <a:rPr lang="en-US" dirty="0" err="1"/>
              <a:t>bigmem</a:t>
            </a:r>
            <a:endParaRPr lang="en-US" dirty="0"/>
          </a:p>
          <a:p>
            <a:r>
              <a:rPr lang="en-US" dirty="0"/>
              <a:t>z1-24           Zone1 </a:t>
            </a:r>
            <a:r>
              <a:rPr lang="en-US" dirty="0" err="1"/>
              <a:t>Copmute</a:t>
            </a:r>
            <a:r>
              <a:rPr lang="en-US" dirty="0"/>
              <a:t> Nodes (1 node), 96G_RAM, Queue: zone1, </a:t>
            </a:r>
            <a:r>
              <a:rPr lang="en-US" dirty="0" err="1"/>
              <a:t>bigmem</a:t>
            </a:r>
            <a:endParaRPr lang="en-US" dirty="0"/>
          </a:p>
          <a:p>
            <a:r>
              <a:rPr lang="en-US" dirty="0"/>
              <a:t>----------------------------------------------------------------------</a:t>
            </a:r>
          </a:p>
          <a:p>
            <a:endParaRPr lang="en-US" dirty="0"/>
          </a:p>
          <a:p>
            <a:r>
              <a:rPr lang="en-US" dirty="0"/>
              <a:t>** All nodes equipped Two Intel Xeon E5-2670 2.6GHz 8-Core (2 threads per core) CPUs</a:t>
            </a:r>
          </a:p>
          <a:p>
            <a:r>
              <a:rPr lang="en-US" dirty="0"/>
              <a:t>   (i.e. 32 threads per node)</a:t>
            </a:r>
          </a:p>
          <a:p>
            <a:endParaRPr lang="en-US" dirty="0"/>
          </a:p>
        </p:txBody>
      </p:sp>
    </p:spTree>
    <p:extLst>
      <p:ext uri="{BB962C8B-B14F-4D97-AF65-F5344CB8AC3E}">
        <p14:creationId xmlns:p14="http://schemas.microsoft.com/office/powerpoint/2010/main" val="22022182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55000" lnSpcReduction="20000"/>
          </a:bodyPr>
          <a:lstStyle/>
          <a:p>
            <a:r>
              <a:rPr lang="en-US" dirty="0"/>
              <a:t>Quick User Guide</a:t>
            </a:r>
          </a:p>
          <a:p>
            <a:r>
              <a:rPr lang="en-US" dirty="0"/>
              <a:t>================</a:t>
            </a:r>
          </a:p>
          <a:p>
            <a:endParaRPr lang="en-US" dirty="0"/>
          </a:p>
          <a:p>
            <a:r>
              <a:rPr lang="en-US" dirty="0"/>
              <a:t>* SSH Login cluster.phy.cuhk.edu.hk or 137.189.40.13 using your dept. account</a:t>
            </a:r>
          </a:p>
          <a:p>
            <a:r>
              <a:rPr lang="en-US" dirty="0"/>
              <a:t>* Compile your MPI source code using : </a:t>
            </a:r>
            <a:r>
              <a:rPr lang="en-US" dirty="0" err="1"/>
              <a:t>mpicxx</a:t>
            </a:r>
            <a:r>
              <a:rPr lang="en-US" dirty="0"/>
              <a:t> </a:t>
            </a:r>
            <a:r>
              <a:rPr lang="en-US" dirty="0" err="1"/>
              <a:t>mpicc</a:t>
            </a:r>
            <a:r>
              <a:rPr lang="en-US" dirty="0"/>
              <a:t> </a:t>
            </a:r>
            <a:r>
              <a:rPr lang="en-US" dirty="0" err="1"/>
              <a:t>mpic</a:t>
            </a:r>
            <a:r>
              <a:rPr lang="en-US" dirty="0"/>
              <a:t>++ mpif77 mpif90</a:t>
            </a:r>
          </a:p>
          <a:p>
            <a:r>
              <a:rPr lang="en-US" dirty="0"/>
              <a:t>* Create a Job Script</a:t>
            </a:r>
          </a:p>
          <a:p>
            <a:r>
              <a:rPr lang="en-US" dirty="0"/>
              <a:t>* Submit your program to queue by "</a:t>
            </a:r>
            <a:r>
              <a:rPr lang="en-US" dirty="0" err="1"/>
              <a:t>qsub</a:t>
            </a:r>
            <a:r>
              <a:rPr lang="en-US" dirty="0"/>
              <a:t>"</a:t>
            </a:r>
          </a:p>
          <a:p>
            <a:endParaRPr lang="en-US" dirty="0"/>
          </a:p>
          <a:p>
            <a:r>
              <a:rPr lang="en-US" dirty="0"/>
              <a:t>Example : </a:t>
            </a:r>
          </a:p>
          <a:p>
            <a:r>
              <a:rPr lang="en-US" dirty="0"/>
              <a:t>============================================================================================</a:t>
            </a:r>
          </a:p>
          <a:p>
            <a:r>
              <a:rPr lang="en-US" dirty="0"/>
              <a:t>cluster &gt; </a:t>
            </a:r>
            <a:r>
              <a:rPr lang="en-US" dirty="0" err="1"/>
              <a:t>mpicc</a:t>
            </a:r>
            <a:r>
              <a:rPr lang="en-US" dirty="0"/>
              <a:t> -o </a:t>
            </a:r>
            <a:r>
              <a:rPr lang="en-US" dirty="0" err="1"/>
              <a:t>myjob</a:t>
            </a:r>
            <a:r>
              <a:rPr lang="en-US" dirty="0"/>
              <a:t> </a:t>
            </a:r>
            <a:r>
              <a:rPr lang="en-US" dirty="0" err="1"/>
              <a:t>myjob.c</a:t>
            </a:r>
            <a:r>
              <a:rPr lang="en-US" dirty="0"/>
              <a:t>      ## Compile your program first</a:t>
            </a:r>
          </a:p>
          <a:p>
            <a:endParaRPr lang="en-US" dirty="0"/>
          </a:p>
          <a:p>
            <a:r>
              <a:rPr lang="en-US" dirty="0"/>
              <a:t>Create a job script for </a:t>
            </a:r>
            <a:r>
              <a:rPr lang="en-US" dirty="0" err="1"/>
              <a:t>queueing</a:t>
            </a:r>
            <a:r>
              <a:rPr lang="en-US" dirty="0"/>
              <a:t>, say "myjob.sh", </a:t>
            </a:r>
            <a:r>
              <a:rPr lang="en-US" dirty="0" smtClean="0"/>
              <a:t>like </a:t>
            </a:r>
            <a:r>
              <a:rPr lang="en-US" dirty="0"/>
              <a:t>below :</a:t>
            </a:r>
          </a:p>
          <a:p>
            <a:endParaRPr lang="en-US" dirty="0"/>
          </a:p>
        </p:txBody>
      </p:sp>
    </p:spTree>
    <p:extLst>
      <p:ext uri="{BB962C8B-B14F-4D97-AF65-F5344CB8AC3E}">
        <p14:creationId xmlns:p14="http://schemas.microsoft.com/office/powerpoint/2010/main" val="36144370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32500" lnSpcReduction="20000"/>
          </a:bodyPr>
          <a:lstStyle/>
          <a:p>
            <a:r>
              <a:rPr lang="en-US" dirty="0"/>
              <a:t>#!/bin/bash</a:t>
            </a:r>
          </a:p>
          <a:p>
            <a:endParaRPr lang="en-US" dirty="0"/>
          </a:p>
          <a:p>
            <a:r>
              <a:rPr lang="en-US" dirty="0"/>
              <a:t>#PBS -S /bin/bash               ## many Torque PBS directives can be found on internet</a:t>
            </a:r>
          </a:p>
          <a:p>
            <a:r>
              <a:rPr lang="en-US" dirty="0"/>
              <a:t>#PBS -o </a:t>
            </a:r>
            <a:r>
              <a:rPr lang="en-US" dirty="0" err="1"/>
              <a:t>myjob.out</a:t>
            </a:r>
            <a:r>
              <a:rPr lang="en-US" dirty="0"/>
              <a:t>               ## (optional) std. output to </a:t>
            </a:r>
            <a:r>
              <a:rPr lang="en-US" dirty="0" err="1"/>
              <a:t>myjob.out</a:t>
            </a:r>
            <a:endParaRPr lang="en-US" dirty="0"/>
          </a:p>
          <a:p>
            <a:r>
              <a:rPr lang="en-US" dirty="0"/>
              <a:t>#PBS -e </a:t>
            </a:r>
            <a:r>
              <a:rPr lang="en-US" dirty="0" err="1"/>
              <a:t>myjob.err</a:t>
            </a:r>
            <a:r>
              <a:rPr lang="en-US" dirty="0"/>
              <a:t>               ## (optional) std. error to </a:t>
            </a:r>
            <a:r>
              <a:rPr lang="en-US" dirty="0" err="1"/>
              <a:t>myjob.err</a:t>
            </a:r>
            <a:endParaRPr lang="en-US" dirty="0"/>
          </a:p>
          <a:p>
            <a:r>
              <a:rPr lang="en-US" dirty="0"/>
              <a:t>#PBS -l </a:t>
            </a:r>
            <a:r>
              <a:rPr lang="en-US" dirty="0" err="1"/>
              <a:t>walltime</a:t>
            </a:r>
            <a:r>
              <a:rPr lang="en-US" dirty="0"/>
              <a:t>=01:00:00       ## request max. 1 hour for running</a:t>
            </a:r>
          </a:p>
          <a:p>
            <a:r>
              <a:rPr lang="en-US" dirty="0"/>
              <a:t>#PBS -l nodes=2:ppn=32          ## run on 2 nodes and 32 processes per node</a:t>
            </a:r>
          </a:p>
          <a:p>
            <a:r>
              <a:rPr lang="en-US" dirty="0"/>
              <a:t>#PBS -q zone1                   ## (optional) queue can be zone0,zone1(default),</a:t>
            </a:r>
            <a:r>
              <a:rPr lang="en-US" dirty="0" err="1"/>
              <a:t>bigmem</a:t>
            </a:r>
            <a:endParaRPr lang="en-US" dirty="0"/>
          </a:p>
          <a:p>
            <a:endParaRPr lang="en-US" dirty="0"/>
          </a:p>
          <a:p>
            <a:r>
              <a:rPr lang="en-US" dirty="0"/>
              <a:t>cd $PBS_O_WORKDIR                       ## change to current directory first</a:t>
            </a:r>
          </a:p>
          <a:p>
            <a:endParaRPr lang="en-US" dirty="0"/>
          </a:p>
          <a:p>
            <a:r>
              <a:rPr lang="en-US" dirty="0"/>
              <a:t>echo "Start at `date`"                  ## (optional) count the time used</a:t>
            </a:r>
          </a:p>
          <a:p>
            <a:r>
              <a:rPr lang="en-US" dirty="0"/>
              <a:t>cat $PBS_NODEFILE                       ## (optional) list the nodes used for this job</a:t>
            </a:r>
          </a:p>
          <a:p>
            <a:endParaRPr lang="en-US" dirty="0"/>
          </a:p>
          <a:p>
            <a:r>
              <a:rPr lang="en-US" dirty="0" err="1"/>
              <a:t>mpirun</a:t>
            </a:r>
            <a:r>
              <a:rPr lang="en-US" dirty="0"/>
              <a:t> -</a:t>
            </a:r>
            <a:r>
              <a:rPr lang="en-US" dirty="0" err="1"/>
              <a:t>hostfile</a:t>
            </a:r>
            <a:r>
              <a:rPr lang="en-US" dirty="0"/>
              <a:t> $PBS_NODEFILE ./</a:t>
            </a:r>
            <a:r>
              <a:rPr lang="en-US" dirty="0" err="1"/>
              <a:t>myjob</a:t>
            </a:r>
            <a:r>
              <a:rPr lang="en-US" dirty="0"/>
              <a:t>  ## run </a:t>
            </a:r>
            <a:r>
              <a:rPr lang="en-US" dirty="0" err="1"/>
              <a:t>myjob</a:t>
            </a:r>
            <a:r>
              <a:rPr lang="en-US" dirty="0"/>
              <a:t> on 2 nodes * 16 </a:t>
            </a:r>
            <a:r>
              <a:rPr lang="en-US" dirty="0" err="1"/>
              <a:t>proc</a:t>
            </a:r>
            <a:r>
              <a:rPr lang="en-US" dirty="0"/>
              <a:t>/node</a:t>
            </a:r>
          </a:p>
          <a:p>
            <a:endParaRPr lang="en-US" dirty="0"/>
          </a:p>
          <a:p>
            <a:r>
              <a:rPr lang="en-US" dirty="0"/>
              <a:t>echo "End at `date`"                    ## (optional) found in </a:t>
            </a:r>
            <a:r>
              <a:rPr lang="en-US" dirty="0" err="1"/>
              <a:t>myjob.out</a:t>
            </a:r>
            <a:endParaRPr lang="en-US" dirty="0"/>
          </a:p>
          <a:p>
            <a:r>
              <a:rPr lang="en-US" dirty="0"/>
              <a:t>--------------------------------------------------------------------------------------------</a:t>
            </a:r>
          </a:p>
          <a:p>
            <a:endParaRPr lang="en-US" dirty="0"/>
          </a:p>
          <a:p>
            <a:r>
              <a:rPr lang="en-US" dirty="0"/>
              <a:t>cluster &gt; </a:t>
            </a:r>
            <a:r>
              <a:rPr lang="en-US" dirty="0" err="1"/>
              <a:t>qsub</a:t>
            </a:r>
            <a:r>
              <a:rPr lang="en-US" dirty="0"/>
              <a:t> myjob.sh                 ## Submit </a:t>
            </a:r>
            <a:r>
              <a:rPr lang="en-US" dirty="0" err="1"/>
              <a:t>myjob</a:t>
            </a:r>
            <a:r>
              <a:rPr lang="en-US" dirty="0"/>
              <a:t> into default queue</a:t>
            </a:r>
          </a:p>
          <a:p>
            <a:r>
              <a:rPr lang="en-US" dirty="0"/>
              <a:t>88.cluster.local                        ## Job id in the queue</a:t>
            </a:r>
          </a:p>
          <a:p>
            <a:endParaRPr lang="en-US" dirty="0"/>
          </a:p>
          <a:p>
            <a:r>
              <a:rPr lang="en-US" dirty="0"/>
              <a:t>cluster &gt; </a:t>
            </a:r>
            <a:r>
              <a:rPr lang="en-US" dirty="0" err="1"/>
              <a:t>qstat</a:t>
            </a:r>
            <a:r>
              <a:rPr lang="en-US" dirty="0"/>
              <a:t>                 ## check all MY jobs status, show details : </a:t>
            </a:r>
            <a:r>
              <a:rPr lang="en-US" dirty="0" err="1"/>
              <a:t>qstat</a:t>
            </a:r>
            <a:r>
              <a:rPr lang="en-US" dirty="0"/>
              <a:t> -f </a:t>
            </a:r>
            <a:r>
              <a:rPr lang="en-US" dirty="0" err="1"/>
              <a:t>job_id</a:t>
            </a:r>
            <a:endParaRPr lang="en-US" dirty="0"/>
          </a:p>
          <a:p>
            <a:r>
              <a:rPr lang="en-US" dirty="0"/>
              <a:t>cluster &gt; </a:t>
            </a:r>
            <a:r>
              <a:rPr lang="en-US" dirty="0" err="1"/>
              <a:t>qstat</a:t>
            </a:r>
            <a:r>
              <a:rPr lang="en-US" dirty="0"/>
              <a:t> -Q              ## check how many jobs Run/Queued by all users</a:t>
            </a:r>
          </a:p>
          <a:p>
            <a:endParaRPr lang="en-US" dirty="0"/>
          </a:p>
          <a:p>
            <a:r>
              <a:rPr lang="en-US" dirty="0"/>
              <a:t>cluster &gt; </a:t>
            </a:r>
            <a:r>
              <a:rPr lang="en-US" dirty="0" err="1"/>
              <a:t>qdel</a:t>
            </a:r>
            <a:r>
              <a:rPr lang="en-US" dirty="0"/>
              <a:t> 88               ## use </a:t>
            </a:r>
            <a:r>
              <a:rPr lang="en-US" dirty="0" err="1"/>
              <a:t>qhold</a:t>
            </a:r>
            <a:r>
              <a:rPr lang="en-US" dirty="0"/>
              <a:t>/</a:t>
            </a:r>
            <a:r>
              <a:rPr lang="en-US" dirty="0" err="1"/>
              <a:t>qrls</a:t>
            </a:r>
            <a:r>
              <a:rPr lang="en-US" dirty="0"/>
              <a:t>/</a:t>
            </a:r>
            <a:r>
              <a:rPr lang="en-US" dirty="0" err="1"/>
              <a:t>qdel</a:t>
            </a:r>
            <a:r>
              <a:rPr lang="en-US" dirty="0"/>
              <a:t> to hold/release/delete job</a:t>
            </a:r>
          </a:p>
          <a:p>
            <a:endParaRPr lang="en-US" dirty="0"/>
          </a:p>
        </p:txBody>
      </p:sp>
    </p:spTree>
    <p:extLst>
      <p:ext uri="{BB962C8B-B14F-4D97-AF65-F5344CB8AC3E}">
        <p14:creationId xmlns:p14="http://schemas.microsoft.com/office/powerpoint/2010/main" val="840426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dirty="0"/>
          </a:p>
        </p:txBody>
      </p:sp>
      <p:sp>
        <p:nvSpPr>
          <p:cNvPr id="3" name="内容占位符 2"/>
          <p:cNvSpPr>
            <a:spLocks noGrp="1"/>
          </p:cNvSpPr>
          <p:nvPr>
            <p:ph idx="1"/>
          </p:nvPr>
        </p:nvSpPr>
        <p:spPr/>
        <p:txBody>
          <a:bodyPr>
            <a:normAutofit fontScale="85000" lnSpcReduction="10000"/>
          </a:bodyPr>
          <a:lstStyle/>
          <a:p>
            <a:r>
              <a:rPr lang="en-US" dirty="0" smtClean="0"/>
              <a:t>The main goal </a:t>
            </a:r>
            <a:r>
              <a:rPr lang="en-US" dirty="0" smtClean="0"/>
              <a:t>state</a:t>
            </a:r>
            <a:r>
              <a:rPr lang="en-US" altLang="zh-CN" dirty="0" smtClean="0"/>
              <a:t>d</a:t>
            </a:r>
            <a:r>
              <a:rPr lang="en-US" dirty="0" smtClean="0"/>
              <a:t> </a:t>
            </a:r>
            <a:r>
              <a:rPr lang="en-US" dirty="0" smtClean="0"/>
              <a:t>by MPI forum is:</a:t>
            </a:r>
          </a:p>
          <a:p>
            <a:pPr lvl="1"/>
            <a:r>
              <a:rPr lang="en-US" dirty="0" smtClean="0"/>
              <a:t>“to develop a widely used standard for writing message passing programs. As such the interface should establish a practical, portable, efficient, and flexible standard for message passing”. </a:t>
            </a:r>
          </a:p>
          <a:p>
            <a:r>
              <a:rPr lang="en-US" dirty="0" smtClean="0"/>
              <a:t>Other goals are:</a:t>
            </a:r>
          </a:p>
          <a:p>
            <a:pPr lvl="1"/>
            <a:r>
              <a:rPr lang="en-US" dirty="0" smtClean="0"/>
              <a:t>To allow efficient communication (memory to memory copying, overlap of computation and communication).</a:t>
            </a:r>
          </a:p>
          <a:p>
            <a:pPr lvl="1"/>
            <a:r>
              <a:rPr lang="en-US" dirty="0" smtClean="0"/>
              <a:t>To allow for implementations that can be used in </a:t>
            </a:r>
            <a:r>
              <a:rPr lang="en-US" dirty="0" err="1" smtClean="0"/>
              <a:t>heterogenous</a:t>
            </a:r>
            <a:r>
              <a:rPr lang="en-US" dirty="0" smtClean="0"/>
              <a:t> environments, </a:t>
            </a:r>
          </a:p>
          <a:p>
            <a:pPr lvl="1"/>
            <a:r>
              <a:rPr lang="en-US" dirty="0" smtClean="0"/>
              <a:t>To design an interface that is not too different from current practice, such as PVM, Express. </a:t>
            </a:r>
            <a:endParaRPr lang="en-US" dirty="0"/>
          </a:p>
        </p:txBody>
      </p:sp>
    </p:spTree>
    <p:extLst>
      <p:ext uri="{BB962C8B-B14F-4D97-AF65-F5344CB8AC3E}">
        <p14:creationId xmlns:p14="http://schemas.microsoft.com/office/powerpoint/2010/main" val="5724202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10000"/>
          </a:bodyPr>
          <a:lstStyle/>
          <a:p>
            <a:r>
              <a:rPr lang="en-US" dirty="0"/>
              <a:t>Remarks :</a:t>
            </a:r>
          </a:p>
          <a:p>
            <a:r>
              <a:rPr lang="en-US" dirty="0"/>
              <a:t>1. Determine which queue you use (default is zone1),</a:t>
            </a:r>
          </a:p>
          <a:p>
            <a:endParaRPr lang="en-US" dirty="0"/>
          </a:p>
          <a:p>
            <a:r>
              <a:rPr lang="en-US" dirty="0"/>
              <a:t>2. Nodes used cannot exceed the total number of available nodes</a:t>
            </a:r>
          </a:p>
          <a:p>
            <a:r>
              <a:rPr lang="en-US" dirty="0"/>
              <a:t>(i.e. You can't set </a:t>
            </a:r>
            <a:r>
              <a:rPr lang="en-US" dirty="0" err="1"/>
              <a:t>ppn</a:t>
            </a:r>
            <a:r>
              <a:rPr lang="en-US" dirty="0"/>
              <a:t> &gt; 32, and if you use queue </a:t>
            </a:r>
            <a:r>
              <a:rPr lang="en-US" dirty="0" err="1"/>
              <a:t>bigmem</a:t>
            </a:r>
            <a:r>
              <a:rPr lang="en-US" dirty="0"/>
              <a:t>, you can't set nodes &gt; 5)</a:t>
            </a:r>
          </a:p>
          <a:p>
            <a:endParaRPr lang="en-US" dirty="0"/>
          </a:p>
          <a:p>
            <a:r>
              <a:rPr lang="en-US" dirty="0"/>
              <a:t>3. ALL jobs submitted to nodes manually but not via "</a:t>
            </a:r>
            <a:r>
              <a:rPr lang="en-US" dirty="0" err="1"/>
              <a:t>qsub</a:t>
            </a:r>
            <a:r>
              <a:rPr lang="en-US" dirty="0"/>
              <a:t>" WILL BE KILLED automatically ****</a:t>
            </a:r>
          </a:p>
          <a:p>
            <a:endParaRPr lang="en-US" dirty="0"/>
          </a:p>
        </p:txBody>
      </p:sp>
    </p:spTree>
    <p:extLst>
      <p:ext uri="{BB962C8B-B14F-4D97-AF65-F5344CB8AC3E}">
        <p14:creationId xmlns:p14="http://schemas.microsoft.com/office/powerpoint/2010/main" val="820172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20000"/>
          </a:bodyPr>
          <a:lstStyle/>
          <a:p>
            <a:r>
              <a:rPr lang="en-US" dirty="0" smtClean="0"/>
              <a:t>The MPI standard is suitable for developing programs for distributed memory machines, shared memory machines, networks of workstations, and a combinations of these. </a:t>
            </a:r>
          </a:p>
          <a:p>
            <a:r>
              <a:rPr lang="en-US" dirty="0" smtClean="0"/>
              <a:t>Because the MPI forum only defines the interfaces and the contents of message passing routines, everyone may develop his own implementation.</a:t>
            </a:r>
          </a:p>
          <a:p>
            <a:r>
              <a:rPr lang="en-US" dirty="0" smtClean="0"/>
              <a:t>MPICH will be introduced here</a:t>
            </a:r>
          </a:p>
          <a:p>
            <a:pPr lvl="1"/>
            <a:r>
              <a:rPr lang="en-US" dirty="0" smtClean="0"/>
              <a:t>Developed by Argonne National Laboratory/Mississippi State University.</a:t>
            </a:r>
            <a:endParaRPr lang="en-US" dirty="0"/>
          </a:p>
        </p:txBody>
      </p:sp>
    </p:spTree>
    <p:extLst>
      <p:ext uri="{BB962C8B-B14F-4D97-AF65-F5344CB8AC3E}">
        <p14:creationId xmlns:p14="http://schemas.microsoft.com/office/powerpoint/2010/main" val="71756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The basic structure of MPICH</a:t>
            </a:r>
            <a:endParaRPr lang="en-US" dirty="0"/>
          </a:p>
        </p:txBody>
      </p:sp>
      <p:sp>
        <p:nvSpPr>
          <p:cNvPr id="3" name="内容占位符 2"/>
          <p:cNvSpPr>
            <a:spLocks noGrp="1"/>
          </p:cNvSpPr>
          <p:nvPr>
            <p:ph idx="1"/>
          </p:nvPr>
        </p:nvSpPr>
        <p:spPr/>
        <p:txBody>
          <a:bodyPr>
            <a:normAutofit fontScale="92500" lnSpcReduction="20000"/>
          </a:bodyPr>
          <a:lstStyle/>
          <a:p>
            <a:r>
              <a:rPr lang="en-US" dirty="0" smtClean="0"/>
              <a:t>Each MPI application can be seen as a collection of concurrent processes. In order to use MPI functions, the application code is linked with a static library provide by the MPI software package. </a:t>
            </a:r>
          </a:p>
          <a:p>
            <a:r>
              <a:rPr lang="en-US" dirty="0" smtClean="0"/>
              <a:t>The library consists of two layers. The upper layer comprises all MPI functions that have been written hardware independent. </a:t>
            </a:r>
          </a:p>
          <a:p>
            <a:r>
              <a:rPr lang="en-US" dirty="0" smtClean="0"/>
              <a:t>The lower layer is the native communication subsystem on parallel machines or another message passing system, like PVM or P4.</a:t>
            </a:r>
          </a:p>
        </p:txBody>
      </p:sp>
    </p:spTree>
    <p:extLst>
      <p:ext uri="{BB962C8B-B14F-4D97-AF65-F5344CB8AC3E}">
        <p14:creationId xmlns:p14="http://schemas.microsoft.com/office/powerpoint/2010/main" val="2624650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P4 offers less functionality than MPI, but supports a wide </a:t>
            </a:r>
            <a:r>
              <a:rPr lang="en-US" dirty="0" smtClean="0"/>
              <a:t>variety </a:t>
            </a:r>
            <a:r>
              <a:rPr lang="en-US" dirty="0"/>
              <a:t>of parallel computer systems. </a:t>
            </a:r>
          </a:p>
          <a:p>
            <a:r>
              <a:rPr lang="en-US" dirty="0"/>
              <a:t>The MPI layer accesses the P4 layer through an abstract device interface. </a:t>
            </a:r>
          </a:p>
          <a:p>
            <a:r>
              <a:rPr lang="en-US" dirty="0"/>
              <a:t>So all hardware dependencies will be kept out of the MPI layer and the user code.  </a:t>
            </a:r>
          </a:p>
          <a:p>
            <a:endParaRPr lang="en-US" dirty="0"/>
          </a:p>
        </p:txBody>
      </p:sp>
    </p:spTree>
    <p:extLst>
      <p:ext uri="{BB962C8B-B14F-4D97-AF65-F5344CB8AC3E}">
        <p14:creationId xmlns:p14="http://schemas.microsoft.com/office/powerpoint/2010/main" val="2237982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20000"/>
          </a:bodyPr>
          <a:lstStyle/>
          <a:p>
            <a:r>
              <a:rPr lang="en-US" dirty="0" smtClean="0"/>
              <a:t>Processes with identical codes running on the same machine are called clusters in P4 terminology. </a:t>
            </a:r>
          </a:p>
          <a:p>
            <a:r>
              <a:rPr lang="en-US" dirty="0" smtClean="0"/>
              <a:t>P4 clusters are not visible to an MPI application.</a:t>
            </a:r>
          </a:p>
          <a:p>
            <a:r>
              <a:rPr lang="en-US" dirty="0" smtClean="0"/>
              <a:t>In order to achieve peak performance, P4 uses shared memory for all processes in the same cluster. </a:t>
            </a:r>
          </a:p>
          <a:p>
            <a:r>
              <a:rPr lang="en-US" dirty="0" smtClean="0"/>
              <a:t>Special message passing interfaces are used for processes connected by such an interface. </a:t>
            </a:r>
          </a:p>
          <a:p>
            <a:r>
              <a:rPr lang="en-US" dirty="0" smtClean="0"/>
              <a:t>All processes have access to the socket interface. </a:t>
            </a:r>
          </a:p>
          <a:p>
            <a:pPr lvl="1"/>
            <a:r>
              <a:rPr lang="en-US" dirty="0" smtClean="0"/>
              <a:t>Standard for all UNIX machines.</a:t>
            </a:r>
          </a:p>
        </p:txBody>
      </p:sp>
    </p:spTree>
    <p:extLst>
      <p:ext uri="{BB962C8B-B14F-4D97-AF65-F5344CB8AC3E}">
        <p14:creationId xmlns:p14="http://schemas.microsoft.com/office/powerpoint/2010/main" val="3792986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
            <a:ext cx="7740352" cy="67702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75789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What is included in MPI?</a:t>
            </a:r>
            <a:endParaRPr lang="en-US" dirty="0"/>
          </a:p>
        </p:txBody>
      </p:sp>
      <p:sp>
        <p:nvSpPr>
          <p:cNvPr id="3" name="内容占位符 2"/>
          <p:cNvSpPr>
            <a:spLocks noGrp="1"/>
          </p:cNvSpPr>
          <p:nvPr>
            <p:ph idx="1"/>
          </p:nvPr>
        </p:nvSpPr>
        <p:spPr/>
        <p:txBody>
          <a:bodyPr>
            <a:normAutofit lnSpcReduction="10000"/>
          </a:bodyPr>
          <a:lstStyle/>
          <a:p>
            <a:r>
              <a:rPr lang="en-US" dirty="0" smtClean="0"/>
              <a:t>Point to point communication</a:t>
            </a:r>
          </a:p>
          <a:p>
            <a:r>
              <a:rPr lang="en-US" dirty="0" smtClean="0"/>
              <a:t>Collective operations</a:t>
            </a:r>
          </a:p>
          <a:p>
            <a:r>
              <a:rPr lang="en-US" dirty="0" smtClean="0"/>
              <a:t>Process groups</a:t>
            </a:r>
          </a:p>
          <a:p>
            <a:r>
              <a:rPr lang="en-US" dirty="0" smtClean="0"/>
              <a:t>Communication contexts</a:t>
            </a:r>
          </a:p>
          <a:p>
            <a:r>
              <a:rPr lang="en-US" dirty="0" smtClean="0"/>
              <a:t>Process topologies</a:t>
            </a:r>
          </a:p>
          <a:p>
            <a:r>
              <a:rPr lang="en-US" dirty="0" smtClean="0"/>
              <a:t>Bindings for Fortran77 and C</a:t>
            </a:r>
          </a:p>
          <a:p>
            <a:r>
              <a:rPr lang="en-US" dirty="0" smtClean="0"/>
              <a:t>Environmental Management and </a:t>
            </a:r>
            <a:r>
              <a:rPr lang="en-US" altLang="zh-CN" dirty="0" smtClean="0"/>
              <a:t>inquiry</a:t>
            </a:r>
          </a:p>
          <a:p>
            <a:r>
              <a:rPr lang="en-US" dirty="0" smtClean="0"/>
              <a:t>Profiling interface.</a:t>
            </a:r>
            <a:endParaRPr lang="en-US" dirty="0"/>
          </a:p>
        </p:txBody>
      </p:sp>
    </p:spTree>
    <p:extLst>
      <p:ext uri="{BB962C8B-B14F-4D97-AF65-F5344CB8AC3E}">
        <p14:creationId xmlns:p14="http://schemas.microsoft.com/office/powerpoint/2010/main" val="3969640595"/>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23942</TotalTime>
  <Words>1941</Words>
  <Application>Microsoft Office PowerPoint</Application>
  <PresentationFormat>On-screen Show (4:3)</PresentationFormat>
  <Paragraphs>171</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宋体</vt:lpstr>
      <vt:lpstr>Arial</vt:lpstr>
      <vt:lpstr>Calibri</vt:lpstr>
      <vt:lpstr>Office 主题​​</vt:lpstr>
      <vt:lpstr>Computational Physics (Lecture 18) </vt:lpstr>
      <vt:lpstr>Programming Using MPI</vt:lpstr>
      <vt:lpstr>PowerPoint Presentation</vt:lpstr>
      <vt:lpstr>PowerPoint Presentation</vt:lpstr>
      <vt:lpstr>The basic structure of MPICH</vt:lpstr>
      <vt:lpstr>PowerPoint Presentation</vt:lpstr>
      <vt:lpstr>PowerPoint Presentation</vt:lpstr>
      <vt:lpstr>PowerPoint Presentation</vt:lpstr>
      <vt:lpstr>What is included in MPI?</vt:lpstr>
      <vt:lpstr>What does the standard exclude? </vt:lpstr>
      <vt:lpstr>MPI says “hello world”</vt:lpstr>
      <vt:lpstr>PowerPoint Presentation</vt:lpstr>
      <vt:lpstr>Example process group file hello.pg</vt:lpstr>
      <vt:lpstr>PowerPoint Presentation</vt:lpstr>
      <vt:lpstr>PowerPoint Presentation</vt:lpstr>
      <vt:lpstr>MPI framework</vt:lpstr>
      <vt:lpstr>PowerPoint Presentation</vt:lpstr>
      <vt:lpstr>PowerPoint Presentation</vt:lpstr>
      <vt:lpstr>PowerPoint Presentation</vt:lpstr>
      <vt:lpstr>PowerPoint Presentation</vt:lpstr>
      <vt:lpstr>PowerPoint Presentation</vt:lpstr>
      <vt:lpstr>Sending/Receiving Messages</vt:lpstr>
      <vt:lpstr>PowerPoint Presentation</vt:lpstr>
      <vt:lpstr>PowerPoint Presentation</vt:lpstr>
      <vt:lpstr>PowerPoint Presentation</vt:lpstr>
      <vt:lpstr>Running parallel jobs on clusters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jzhu</dc:creator>
  <cp:lastModifiedBy>jyzhu</cp:lastModifiedBy>
  <cp:revision>406</cp:revision>
  <dcterms:created xsi:type="dcterms:W3CDTF">2014-01-05T10:31:17Z</dcterms:created>
  <dcterms:modified xsi:type="dcterms:W3CDTF">2020-11-10T06:25:33Z</dcterms:modified>
</cp:coreProperties>
</file>